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1267" r:id="rId3"/>
    <p:sldId id="1280" r:id="rId4"/>
    <p:sldId id="1275" r:id="rId5"/>
    <p:sldId id="1277" r:id="rId6"/>
    <p:sldId id="1279" r:id="rId7"/>
    <p:sldId id="1273" r:id="rId8"/>
    <p:sldId id="1268" r:id="rId9"/>
    <p:sldId id="1281" r:id="rId10"/>
    <p:sldId id="1269" r:id="rId11"/>
    <p:sldId id="1271" r:id="rId12"/>
    <p:sldId id="1272" r:id="rId13"/>
    <p:sldId id="1276" r:id="rId14"/>
    <p:sldId id="1278" r:id="rId15"/>
    <p:sldId id="128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77823" autoAdjust="0"/>
  </p:normalViewPr>
  <p:slideViewPr>
    <p:cSldViewPr snapToGrid="0">
      <p:cViewPr varScale="1">
        <p:scale>
          <a:sx n="52" d="100"/>
          <a:sy n="52" d="100"/>
        </p:scale>
        <p:origin x="1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023B-6147-4230-8474-D4CE8746CEAE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A0EC-E615-4F19-B149-B787B5CC1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9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Foreign Languages, National Taiwan University, Department of Foreign Languages, Department of Foreign Languages, Tsinghua University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4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Q12B. Which, if any, of the following have you used for news in the last week? Base: Total sample in each market (n ≈ 2000).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2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9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Democratic corporatist</a:t>
            </a:r>
          </a:p>
          <a:p>
            <a:r>
              <a:rPr lang="en-US" dirty="0"/>
              <a:t>Liberal</a:t>
            </a:r>
          </a:p>
          <a:p>
            <a:r>
              <a:rPr lang="en-US" dirty="0"/>
              <a:t>Polarized pluralistic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8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4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9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Foreign Languages, National Taiwan University, Department of Foreign Languages, Department of Foreign Languages, Tsinghua University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A0EC-E615-4F19-B149-B787B5CC1FB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4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0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7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5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20970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39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3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2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4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8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8ACA-ED43-47A6-9948-8E86442E2432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8F06-3AC3-49DB-9523-7A0EB9108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51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3980"/>
            <a:ext cx="9144000" cy="2155371"/>
          </a:xfrm>
        </p:spPr>
        <p:txBody>
          <a:bodyPr>
            <a:normAutofit/>
          </a:bodyPr>
          <a:lstStyle/>
          <a:p>
            <a:r>
              <a:rPr lang="en-US" sz="4400" dirty="0"/>
              <a:t>Contemporary Challenges of European Public Media: Disinformation, Digital Platform Monopoly and Public Practice</a:t>
            </a:r>
            <a:endParaRPr lang="de-D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3420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Adrian </a:t>
            </a:r>
            <a:r>
              <a:rPr lang="en-GB" dirty="0" err="1"/>
              <a:t>Rauchfleisch</a:t>
            </a:r>
            <a:endParaRPr lang="en-GB" sz="1800" dirty="0">
              <a:solidFill>
                <a:prstClr val="white"/>
              </a:solidFill>
            </a:endParaRP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Deputy director-general (EU Centre in Taiwan)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Associate Professor (Graduate Institute of Journalism)</a:t>
            </a:r>
            <a:endParaRPr lang="en-GB" dirty="0"/>
          </a:p>
          <a:p>
            <a:r>
              <a:rPr lang="en-GB" sz="1800" dirty="0"/>
              <a:t>Twitter: @</a:t>
            </a:r>
            <a:r>
              <a:rPr lang="en-GB" sz="1800" dirty="0" err="1"/>
              <a:t>OuZhouAdi</a:t>
            </a:r>
            <a:endParaRPr lang="en-GB" sz="1800" dirty="0"/>
          </a:p>
          <a:p>
            <a:endParaRPr lang="en-GB" dirty="0"/>
          </a:p>
        </p:txBody>
      </p:sp>
      <p:pic>
        <p:nvPicPr>
          <p:cNvPr id="1026" name="Picture 2" descr="Image result for national taiwa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11" y="4825571"/>
            <a:ext cx="1813611" cy="18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UTW">
            <a:extLst>
              <a:ext uri="{FF2B5EF4-FFF2-40B4-BE49-F238E27FC236}">
                <a16:creationId xmlns:a16="http://schemas.microsoft.com/office/drawing/2014/main" id="{AB91AEA5-6C78-4381-BF4B-46BE6CF6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8" y="4842717"/>
            <a:ext cx="1873406" cy="1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2F9449-314E-422B-93F8-34E747369FAD}"/>
              </a:ext>
            </a:extLst>
          </p:cNvPr>
          <p:cNvSpPr/>
          <p:nvPr/>
        </p:nvSpPr>
        <p:spPr>
          <a:xfrm>
            <a:off x="3664533" y="3560795"/>
            <a:ext cx="4862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21st Taiwan European Culture Forum </a:t>
            </a:r>
          </a:p>
        </p:txBody>
      </p:sp>
    </p:spTree>
    <p:extLst>
      <p:ext uri="{BB962C8B-B14F-4D97-AF65-F5344CB8AC3E}">
        <p14:creationId xmlns:p14="http://schemas.microsoft.com/office/powerpoint/2010/main" val="8767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38B1-E2B6-459D-9DC3-4D18AAD9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23" y="365125"/>
            <a:ext cx="2514600" cy="640715"/>
          </a:xfrm>
        </p:spPr>
        <p:txBody>
          <a:bodyPr>
            <a:normAutofit fontScale="90000"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738B-C249-4F3E-934E-070AA1648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0A943-16BC-473E-AC69-58CB16C9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15"/>
          <a:stretch/>
        </p:blipFill>
        <p:spPr>
          <a:xfrm>
            <a:off x="-101836" y="1005841"/>
            <a:ext cx="6146918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7CC05-7377-45BC-8397-02AFED713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082" y="1005840"/>
            <a:ext cx="6146918" cy="5852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E3B38-3C2F-4D47-AF42-145EDA38363E}"/>
              </a:ext>
            </a:extLst>
          </p:cNvPr>
          <p:cNvSpPr txBox="1">
            <a:spLocks/>
          </p:cNvSpPr>
          <p:nvPr/>
        </p:nvSpPr>
        <p:spPr>
          <a:xfrm>
            <a:off x="8839200" y="365125"/>
            <a:ext cx="2514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Taiwan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B6A68-390A-48BF-BE14-EF55B86F6A3D}"/>
              </a:ext>
            </a:extLst>
          </p:cNvPr>
          <p:cNvSpPr/>
          <p:nvPr/>
        </p:nvSpPr>
        <p:spPr>
          <a:xfrm>
            <a:off x="6045082" y="1005840"/>
            <a:ext cx="6146918" cy="5852160"/>
          </a:xfrm>
          <a:prstGeom prst="rect">
            <a:avLst/>
          </a:prstGeom>
          <a:solidFill>
            <a:schemeClr val="tx2">
              <a:lumMod val="9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38B1-E2B6-459D-9DC3-4D18AAD9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23" y="365125"/>
            <a:ext cx="2514600" cy="640715"/>
          </a:xfrm>
        </p:spPr>
        <p:txBody>
          <a:bodyPr>
            <a:normAutofit fontScale="90000"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738B-C249-4F3E-934E-070AA1648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0A943-16BC-473E-AC69-58CB16C9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15"/>
          <a:stretch/>
        </p:blipFill>
        <p:spPr>
          <a:xfrm>
            <a:off x="-101836" y="1005841"/>
            <a:ext cx="6146918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7CC05-7377-45BC-8397-02AFED713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082" y="1005840"/>
            <a:ext cx="6146918" cy="5852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E3B38-3C2F-4D47-AF42-145EDA38363E}"/>
              </a:ext>
            </a:extLst>
          </p:cNvPr>
          <p:cNvSpPr txBox="1">
            <a:spLocks/>
          </p:cNvSpPr>
          <p:nvPr/>
        </p:nvSpPr>
        <p:spPr>
          <a:xfrm>
            <a:off x="8839200" y="365125"/>
            <a:ext cx="2514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Taiwan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B6A68-390A-48BF-BE14-EF55B86F6A3D}"/>
              </a:ext>
            </a:extLst>
          </p:cNvPr>
          <p:cNvSpPr/>
          <p:nvPr/>
        </p:nvSpPr>
        <p:spPr>
          <a:xfrm>
            <a:off x="-101836" y="1005840"/>
            <a:ext cx="6146918" cy="5852160"/>
          </a:xfrm>
          <a:prstGeom prst="rect">
            <a:avLst/>
          </a:prstGeom>
          <a:solidFill>
            <a:schemeClr val="tx2">
              <a:lumMod val="9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38B1-E2B6-459D-9DC3-4D18AAD9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23" y="365125"/>
            <a:ext cx="2514600" cy="640715"/>
          </a:xfrm>
        </p:spPr>
        <p:txBody>
          <a:bodyPr>
            <a:normAutofit fontScale="90000"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738B-C249-4F3E-934E-070AA1648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0A943-16BC-473E-AC69-58CB16C9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15"/>
          <a:stretch/>
        </p:blipFill>
        <p:spPr>
          <a:xfrm>
            <a:off x="-101836" y="1005841"/>
            <a:ext cx="6146918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7CC05-7377-45BC-8397-02AFED713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082" y="1005840"/>
            <a:ext cx="6146918" cy="5852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E3B38-3C2F-4D47-AF42-145EDA38363E}"/>
              </a:ext>
            </a:extLst>
          </p:cNvPr>
          <p:cNvSpPr txBox="1">
            <a:spLocks/>
          </p:cNvSpPr>
          <p:nvPr/>
        </p:nvSpPr>
        <p:spPr>
          <a:xfrm>
            <a:off x="8839200" y="365125"/>
            <a:ext cx="25146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Taiwan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47466-1C7E-4B18-8CBD-24219B4EB20C}"/>
              </a:ext>
            </a:extLst>
          </p:cNvPr>
          <p:cNvSpPr/>
          <p:nvPr/>
        </p:nvSpPr>
        <p:spPr>
          <a:xfrm>
            <a:off x="533156" y="1646555"/>
            <a:ext cx="5444190" cy="66557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09BC5-AF66-48C9-937B-81363E4722DB}"/>
              </a:ext>
            </a:extLst>
          </p:cNvPr>
          <p:cNvSpPr/>
          <p:nvPr/>
        </p:nvSpPr>
        <p:spPr>
          <a:xfrm>
            <a:off x="6045082" y="2664823"/>
            <a:ext cx="5842118" cy="32657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5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6612-3B24-4508-BAA0-A5004BEA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4C6F-C625-4F78-BD17-A49204F1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8C436-2695-496B-805E-A4A5FC22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108"/>
            <a:ext cx="12192000" cy="52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6887-01D6-4E05-96AC-B76DA4FCDD0E}"/>
              </a:ext>
            </a:extLst>
          </p:cNvPr>
          <p:cNvSpPr/>
          <p:nvPr/>
        </p:nvSpPr>
        <p:spPr>
          <a:xfrm>
            <a:off x="3472299" y="1889099"/>
            <a:ext cx="4705050" cy="66557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30E3C-347B-49A1-B8B8-6E2774BEA8AB}"/>
              </a:ext>
            </a:extLst>
          </p:cNvPr>
          <p:cNvSpPr/>
          <p:nvPr/>
        </p:nvSpPr>
        <p:spPr>
          <a:xfrm>
            <a:off x="8177349" y="2155371"/>
            <a:ext cx="3500301" cy="3993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D7F18-32F8-46FE-8147-6D52C35C1E64}"/>
              </a:ext>
            </a:extLst>
          </p:cNvPr>
          <p:cNvSpPr/>
          <p:nvPr/>
        </p:nvSpPr>
        <p:spPr>
          <a:xfrm>
            <a:off x="8177348" y="4580708"/>
            <a:ext cx="3500301" cy="3993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5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3401-3BE1-46CD-BC2F-46843536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3237-57F4-493A-8111-E278D0337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E8973-65B5-41DB-A9AF-65FC5806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841"/>
            <a:ext cx="12192000" cy="4875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07D82B-51D1-404F-A710-3860509A5E5E}"/>
              </a:ext>
            </a:extLst>
          </p:cNvPr>
          <p:cNvSpPr/>
          <p:nvPr/>
        </p:nvSpPr>
        <p:spPr>
          <a:xfrm>
            <a:off x="4101738" y="4676502"/>
            <a:ext cx="2743199" cy="32657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71388-1DA7-4472-9A0B-08119616BAF5}"/>
              </a:ext>
            </a:extLst>
          </p:cNvPr>
          <p:cNvSpPr/>
          <p:nvPr/>
        </p:nvSpPr>
        <p:spPr>
          <a:xfrm>
            <a:off x="8290560" y="5743302"/>
            <a:ext cx="2743199" cy="32657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6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3980"/>
            <a:ext cx="9144000" cy="2155371"/>
          </a:xfrm>
        </p:spPr>
        <p:txBody>
          <a:bodyPr>
            <a:normAutofit/>
          </a:bodyPr>
          <a:lstStyle/>
          <a:p>
            <a:r>
              <a:rPr lang="en-US" sz="4400" dirty="0"/>
              <a:t>Contemporary Challenges of European Public Media: Disinformation, Digital Platform Monopoly and Public Practice</a:t>
            </a:r>
            <a:endParaRPr lang="de-D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3420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Adrian </a:t>
            </a:r>
            <a:r>
              <a:rPr lang="en-GB" dirty="0" err="1"/>
              <a:t>Rauchfleisch</a:t>
            </a:r>
            <a:endParaRPr lang="en-GB" sz="1800" dirty="0">
              <a:solidFill>
                <a:prstClr val="white"/>
              </a:solidFill>
            </a:endParaRP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Deputy director-general (EU Centre in Taiwan)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Associate Professor (Graduate Institute of Journalism)</a:t>
            </a:r>
            <a:endParaRPr lang="en-GB" dirty="0"/>
          </a:p>
          <a:p>
            <a:r>
              <a:rPr lang="en-GB" sz="1800" dirty="0"/>
              <a:t>Twitter: @</a:t>
            </a:r>
            <a:r>
              <a:rPr lang="en-GB" sz="1800" dirty="0" err="1"/>
              <a:t>OuZhouAdi</a:t>
            </a:r>
            <a:endParaRPr lang="en-GB" sz="1800" dirty="0"/>
          </a:p>
          <a:p>
            <a:endParaRPr lang="en-GB" dirty="0"/>
          </a:p>
        </p:txBody>
      </p:sp>
      <p:pic>
        <p:nvPicPr>
          <p:cNvPr id="1026" name="Picture 2" descr="Image result for national taiwa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11" y="4825571"/>
            <a:ext cx="1813611" cy="18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UTW">
            <a:extLst>
              <a:ext uri="{FF2B5EF4-FFF2-40B4-BE49-F238E27FC236}">
                <a16:creationId xmlns:a16="http://schemas.microsoft.com/office/drawing/2014/main" id="{AB91AEA5-6C78-4381-BF4B-46BE6CF6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8" y="4842717"/>
            <a:ext cx="1873406" cy="1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2F9449-314E-422B-93F8-34E747369FAD}"/>
              </a:ext>
            </a:extLst>
          </p:cNvPr>
          <p:cNvSpPr/>
          <p:nvPr/>
        </p:nvSpPr>
        <p:spPr>
          <a:xfrm>
            <a:off x="3664533" y="3560795"/>
            <a:ext cx="4862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21st Taiwan European Culture Forum </a:t>
            </a:r>
          </a:p>
        </p:txBody>
      </p:sp>
    </p:spTree>
    <p:extLst>
      <p:ext uri="{BB962C8B-B14F-4D97-AF65-F5344CB8AC3E}">
        <p14:creationId xmlns:p14="http://schemas.microsoft.com/office/powerpoint/2010/main" val="148715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95779-1412-4801-817D-12008189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766762"/>
            <a:ext cx="69627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6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AF57-93CD-468B-99BF-87844C31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consumers in Asia and Europe…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2AA4-6F6B-4E90-BCB4-6FE5341F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35EB-2C51-48FB-9EC1-917D1E19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Which, if any, of the following have you used for news in the last week?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82F8A-1F4E-4F87-953B-D688988F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BC666-6D1A-4A6C-8DB9-C7B96DC3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6952"/>
            <a:ext cx="12192000" cy="44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C19-017E-4F51-B35F-8BC220B1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7" y="3212828"/>
            <a:ext cx="10515600" cy="1325563"/>
          </a:xfrm>
        </p:spPr>
        <p:txBody>
          <a:bodyPr/>
          <a:lstStyle/>
          <a:p>
            <a:r>
              <a:rPr lang="en-US" dirty="0"/>
              <a:t>Germany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A2A6E-4728-4E82-AC03-FB0F0AF2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4321175"/>
            <a:ext cx="8620125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6BF96-1D4C-4E78-84F9-7C700627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7" y="1438805"/>
            <a:ext cx="8620125" cy="20062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BF2DD-3A46-4DEC-8A12-B3658F149FED}"/>
              </a:ext>
            </a:extLst>
          </p:cNvPr>
          <p:cNvSpPr txBox="1">
            <a:spLocks/>
          </p:cNvSpPr>
          <p:nvPr/>
        </p:nvSpPr>
        <p:spPr>
          <a:xfrm>
            <a:off x="1886085" y="243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39937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BCBC-C1B8-4615-9558-F54FDA0F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81BD-7341-402D-8B3C-63B6DB6C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85E5-4B7C-4644-A631-AFB4A786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7DCE3-39A0-43E9-92ED-5E0F654B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media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levels of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902EC-B12D-4BE3-B566-62AA6A093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0" y="0"/>
            <a:ext cx="60156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DC2A17-485D-440F-BEB1-06E2D5B29997}"/>
              </a:ext>
            </a:extLst>
          </p:cNvPr>
          <p:cNvSpPr/>
          <p:nvPr/>
        </p:nvSpPr>
        <p:spPr>
          <a:xfrm>
            <a:off x="459275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https://reutersinstitute.politics.ox.ac.uk/digital-news-report/2022/interactive</a:t>
            </a:r>
          </a:p>
        </p:txBody>
      </p:sp>
    </p:spTree>
    <p:extLst>
      <p:ext uri="{BB962C8B-B14F-4D97-AF65-F5344CB8AC3E}">
        <p14:creationId xmlns:p14="http://schemas.microsoft.com/office/powerpoint/2010/main" val="399768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299B-EDA5-45B3-A521-C5C2D74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public service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6934-E862-448D-9591-C103481BC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3CB7F-F295-4183-98FD-A7044F5AB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540" y="0"/>
            <a:ext cx="455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BCBC-C1B8-4615-9558-F54FDA0F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public service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81BD-7341-402D-8B3C-63B6DB6C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241</Words>
  <Application>Microsoft Office PowerPoint</Application>
  <PresentationFormat>寬螢幕</PresentationFormat>
  <Paragraphs>44</Paragraphs>
  <Slides>15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Contemporary Challenges of European Public Media: Disinformation, Digital Platform Monopoly and Public Practice</vt:lpstr>
      <vt:lpstr>PowerPoint 簡報</vt:lpstr>
      <vt:lpstr>News consumers in Asia and Europe…</vt:lpstr>
      <vt:lpstr>Which, if any, of the following have you used for news in the last week? </vt:lpstr>
      <vt:lpstr>Germany</vt:lpstr>
      <vt:lpstr>Trust in media</vt:lpstr>
      <vt:lpstr>PowerPoint 簡報</vt:lpstr>
      <vt:lpstr>Trust in public service media</vt:lpstr>
      <vt:lpstr>Trust in public service media</vt:lpstr>
      <vt:lpstr>Germany</vt:lpstr>
      <vt:lpstr>Germany</vt:lpstr>
      <vt:lpstr>Germany</vt:lpstr>
      <vt:lpstr>PowerPoint 簡報</vt:lpstr>
      <vt:lpstr>PowerPoint 簡報</vt:lpstr>
      <vt:lpstr>Contemporary Challenges of European Public Media: Disinformation, Digital Platform Monopoly and Public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Social network analysis</dc:title>
  <dc:creator>Windows User</dc:creator>
  <cp:lastModifiedBy>user</cp:lastModifiedBy>
  <cp:revision>186</cp:revision>
  <dcterms:created xsi:type="dcterms:W3CDTF">2018-02-04T20:18:06Z</dcterms:created>
  <dcterms:modified xsi:type="dcterms:W3CDTF">2022-06-25T08:55:05Z</dcterms:modified>
</cp:coreProperties>
</file>